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7" r:id="rId4"/>
  </p:sldMasterIdLst>
  <p:notesMasterIdLst>
    <p:notesMasterId r:id="rId26"/>
  </p:notesMasterIdLst>
  <p:handoutMasterIdLst>
    <p:handoutMasterId r:id="rId27"/>
  </p:handoutMasterIdLst>
  <p:sldIdLst>
    <p:sldId id="377" r:id="rId5"/>
    <p:sldId id="390" r:id="rId6"/>
    <p:sldId id="379" r:id="rId7"/>
    <p:sldId id="380" r:id="rId8"/>
    <p:sldId id="405" r:id="rId9"/>
    <p:sldId id="384" r:id="rId10"/>
    <p:sldId id="406" r:id="rId11"/>
    <p:sldId id="407" r:id="rId12"/>
    <p:sldId id="408" r:id="rId13"/>
    <p:sldId id="409" r:id="rId14"/>
    <p:sldId id="410" r:id="rId15"/>
    <p:sldId id="411" r:id="rId16"/>
    <p:sldId id="412" r:id="rId17"/>
    <p:sldId id="399" r:id="rId18"/>
    <p:sldId id="413" r:id="rId19"/>
    <p:sldId id="388" r:id="rId20"/>
    <p:sldId id="415" r:id="rId21"/>
    <p:sldId id="382" r:id="rId22"/>
    <p:sldId id="389" r:id="rId23"/>
    <p:sldId id="416" r:id="rId24"/>
    <p:sldId id="3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C16548"/>
    <a:srgbClr val="EFE9E7"/>
    <a:srgbClr val="CB6E50"/>
    <a:srgbClr val="E1C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8" autoAdjust="0"/>
    <p:restoredTop sz="94717" autoAdjust="0"/>
  </p:normalViewPr>
  <p:slideViewPr>
    <p:cSldViewPr snapToGrid="0">
      <p:cViewPr varScale="1">
        <p:scale>
          <a:sx n="103" d="100"/>
          <a:sy n="103" d="100"/>
        </p:scale>
        <p:origin x="184" y="256"/>
      </p:cViewPr>
      <p:guideLst/>
    </p:cSldViewPr>
  </p:slideViewPr>
  <p:outlineViewPr>
    <p:cViewPr>
      <p:scale>
        <a:sx n="33" d="100"/>
        <a:sy n="33" d="100"/>
      </p:scale>
      <p:origin x="0" y="-68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845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2623BC-5453-41D9-8AAA-DC8C046E78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7D222-4B37-4341-A20E-5F7F6C344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61D9A-746F-451D-A588-E1812F761F0E}" type="datetimeFigureOut">
              <a:rPr lang="en-US" smtClean="0"/>
              <a:t>12/10/23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66901-B1E0-4CE0-9E4B-28767C873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24F09-7EC3-4666-A1BC-C6E796D196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8A818-BD7E-4D23-9FDE-11234E8699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6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B2845-231E-434A-B678-E6CE4B27D651}" type="datetimeFigureOut">
              <a:rPr lang="en-US" smtClean="0"/>
              <a:t>12/10/23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A4303-F8B1-2446-9487-0E9B8F2997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4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159547C-AB38-C793-550F-7C7D6CEE22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8224" y="-1"/>
            <a:ext cx="11035552" cy="6858001"/>
          </a:xfrm>
          <a:noFill/>
        </p:spPr>
        <p:txBody>
          <a:bodyPr lIns="0" tIns="0" rIns="0" bIns="0" anchor="ctr">
            <a:noAutofit/>
          </a:bodyPr>
          <a:lstStyle>
            <a:lvl1pPr algn="l">
              <a:defRPr sz="8000" kern="1200" spc="1000" baseline="0">
                <a:ln>
                  <a:noFill/>
                </a:ln>
                <a:solidFill>
                  <a:srgbClr val="CB6E50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sp>
        <p:nvSpPr>
          <p:cNvPr id="8" name="Picture Placeholder 26">
            <a:extLst>
              <a:ext uri="{FF2B5EF4-FFF2-40B4-BE49-F238E27FC236}">
                <a16:creationId xmlns:a16="http://schemas.microsoft.com/office/drawing/2014/main" id="{C0B4C216-E27C-7A50-CF5C-D340913FF5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8308" y="604554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4CF15-8EEB-3E61-A35B-A44FACDCD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308" y="5901989"/>
            <a:ext cx="4085468" cy="46808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30254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916A793-0543-8519-4E06-4D8E6A4E8C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837944"/>
            <a:ext cx="11353800" cy="3019086"/>
          </a:xfrm>
        </p:spPr>
        <p:txBody>
          <a:bodyPr>
            <a:noAutofit/>
          </a:bodyPr>
          <a:lstStyle>
            <a:lvl1pPr>
              <a:defRPr sz="3200"/>
            </a:lvl1pPr>
            <a:lvl2pPr marL="457200" indent="0" algn="l">
              <a:buNone/>
              <a:defRPr sz="1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1"/>
            <a:r>
              <a:rPr lang="en-US" dirty="0"/>
              <a:t>Smart Graphic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2FA2A82A-5FFB-EAB7-624A-E00F9EA6DE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459" y="5232509"/>
            <a:ext cx="2188729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1DD59288-2C4C-BA2F-F3C9-CEEC7BBAE5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47242" y="5232509"/>
            <a:ext cx="2188728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A221A6B3-B644-8124-2E99-CBB5C1C0B2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6023" y="5232509"/>
            <a:ext cx="2188729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282FC433-EED8-C305-2AE2-E3BC9D42E5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4806" y="5232509"/>
            <a:ext cx="2188729" cy="493151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Edit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0824A580-B433-CC76-2FDC-C607FC5ECF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8459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479803CA-9514-7183-8AC8-13CC5B8406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47241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861F1384-35C1-15D1-9228-D96AC95355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56023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38B1D216-8DC7-A8D4-4857-4C7529D982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64806" y="5742851"/>
            <a:ext cx="2188729" cy="36933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59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 b="0" i="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8A60E5-D102-7326-D77E-C6DF8BDDA7D6}"/>
              </a:ext>
            </a:extLst>
          </p:cNvPr>
          <p:cNvSpPr txBox="1"/>
          <p:nvPr userDrawn="1"/>
        </p:nvSpPr>
        <p:spPr>
          <a:xfrm>
            <a:off x="6598508" y="60795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D67076B-6CF0-B20E-9689-27FA1127A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851" y="0"/>
            <a:ext cx="8160152" cy="6858000"/>
          </a:xfrm>
        </p:spPr>
        <p:txBody>
          <a:bodyPr anchor="ctr">
            <a:noAutofit/>
          </a:bodyPr>
          <a:lstStyle>
            <a:lvl1pPr algn="l">
              <a:defRPr sz="8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2353092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3F266306-412A-D7DE-40EF-45BBA13E55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8460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28BF9A91-4021-72CF-EEBD-43B8B2F764A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34372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5D88CB52-BC08-9751-260B-B531030DCAB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430282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06E6C850-58C9-7074-08C7-7D24B9A951F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26190" y="2539313"/>
            <a:ext cx="685800" cy="6858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0A395A78-D15C-3B71-AC48-52F422FF29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3437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C26292D0-5ED9-B06E-0FEC-5ECF9B61DA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3028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7025E22B-8EFC-3B41-7DF2-F2F0FBBFC2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26192" y="3397603"/>
            <a:ext cx="2227344" cy="43068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18">
            <a:extLst>
              <a:ext uri="{FF2B5EF4-FFF2-40B4-BE49-F238E27FC236}">
                <a16:creationId xmlns:a16="http://schemas.microsoft.com/office/drawing/2014/main" id="{459D7743-7A8F-C73A-B9D5-49190ED512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8462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18">
            <a:extLst>
              <a:ext uri="{FF2B5EF4-FFF2-40B4-BE49-F238E27FC236}">
                <a16:creationId xmlns:a16="http://schemas.microsoft.com/office/drawing/2014/main" id="{D4BD1280-EFE5-3F5B-2E53-29FC62D2218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34372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D7323A54-CEF7-D9AE-B43D-CCF5F95273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0282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C50A54A3-4CD3-53F4-3FFE-F664FBFCB1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191" y="4000780"/>
            <a:ext cx="2227344" cy="207874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64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5B86244-CE85-A100-2FAE-57F9E9959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681" y="4554640"/>
            <a:ext cx="7156551" cy="9928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1BADE24-E02E-B86B-4973-FF07C9C25E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3681" y="1296361"/>
            <a:ext cx="7156551" cy="99289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Master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96E5F1B-46ED-3EC5-71CF-9A8DF9B5A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452" y="1"/>
            <a:ext cx="5329866" cy="6857999"/>
          </a:xfrm>
          <a:custGeom>
            <a:avLst/>
            <a:gdLst>
              <a:gd name="connsiteX0" fmla="*/ 1468669 w 5329866"/>
              <a:gd name="connsiteY0" fmla="*/ 0 h 6857999"/>
              <a:gd name="connsiteX1" fmla="*/ 3861198 w 5329866"/>
              <a:gd name="connsiteY1" fmla="*/ 0 h 6857999"/>
              <a:gd name="connsiteX2" fmla="*/ 3935198 w 5329866"/>
              <a:gd name="connsiteY2" fmla="*/ 35648 h 6857999"/>
              <a:gd name="connsiteX3" fmla="*/ 5329866 w 5329866"/>
              <a:gd name="connsiteY3" fmla="*/ 2378939 h 6857999"/>
              <a:gd name="connsiteX4" fmla="*/ 5326197 w 5329866"/>
              <a:gd name="connsiteY4" fmla="*/ 2451597 h 6857999"/>
              <a:gd name="connsiteX5" fmla="*/ 5329866 w 5329866"/>
              <a:gd name="connsiteY5" fmla="*/ 2451597 h 6857999"/>
              <a:gd name="connsiteX6" fmla="*/ 5329866 w 5329866"/>
              <a:gd name="connsiteY6" fmla="*/ 4479062 h 6857999"/>
              <a:gd name="connsiteX7" fmla="*/ 5329866 w 5329866"/>
              <a:gd name="connsiteY7" fmla="*/ 4613614 h 6857999"/>
              <a:gd name="connsiteX8" fmla="*/ 5323072 w 5329866"/>
              <a:gd name="connsiteY8" fmla="*/ 4613614 h 6857999"/>
              <a:gd name="connsiteX9" fmla="*/ 5316108 w 5329866"/>
              <a:gd name="connsiteY9" fmla="*/ 4751536 h 6857999"/>
              <a:gd name="connsiteX10" fmla="*/ 4074162 w 5329866"/>
              <a:gd name="connsiteY10" fmla="*/ 6741331 h 6857999"/>
              <a:gd name="connsiteX11" fmla="*/ 3866902 w 5329866"/>
              <a:gd name="connsiteY11" fmla="*/ 6857999 h 6857999"/>
              <a:gd name="connsiteX12" fmla="*/ 1462965 w 5329866"/>
              <a:gd name="connsiteY12" fmla="*/ 6857999 h 6857999"/>
              <a:gd name="connsiteX13" fmla="*/ 1255705 w 5329866"/>
              <a:gd name="connsiteY13" fmla="*/ 6741331 h 6857999"/>
              <a:gd name="connsiteX14" fmla="*/ 13759 w 5329866"/>
              <a:gd name="connsiteY14" fmla="*/ 4751536 h 6857999"/>
              <a:gd name="connsiteX15" fmla="*/ 6794 w 5329866"/>
              <a:gd name="connsiteY15" fmla="*/ 4613614 h 6857999"/>
              <a:gd name="connsiteX16" fmla="*/ 2 w 5329866"/>
              <a:gd name="connsiteY16" fmla="*/ 4613614 h 6857999"/>
              <a:gd name="connsiteX17" fmla="*/ 2 w 5329866"/>
              <a:gd name="connsiteY17" fmla="*/ 4479104 h 6857999"/>
              <a:gd name="connsiteX18" fmla="*/ 0 w 5329866"/>
              <a:gd name="connsiteY18" fmla="*/ 4479062 h 6857999"/>
              <a:gd name="connsiteX19" fmla="*/ 2 w 5329866"/>
              <a:gd name="connsiteY19" fmla="*/ 4479020 h 6857999"/>
              <a:gd name="connsiteX20" fmla="*/ 2 w 5329866"/>
              <a:gd name="connsiteY20" fmla="*/ 2451597 h 6857999"/>
              <a:gd name="connsiteX21" fmla="*/ 3670 w 5329866"/>
              <a:gd name="connsiteY21" fmla="*/ 2451597 h 6857999"/>
              <a:gd name="connsiteX22" fmla="*/ 0 w 5329866"/>
              <a:gd name="connsiteY22" fmla="*/ 2378939 h 6857999"/>
              <a:gd name="connsiteX23" fmla="*/ 1394668 w 5329866"/>
              <a:gd name="connsiteY23" fmla="*/ 356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7999">
                <a:moveTo>
                  <a:pt x="1468669" y="0"/>
                </a:moveTo>
                <a:lnTo>
                  <a:pt x="3861198" y="0"/>
                </a:lnTo>
                <a:lnTo>
                  <a:pt x="3935198" y="35648"/>
                </a:lnTo>
                <a:cubicBezTo>
                  <a:pt x="4765925" y="486926"/>
                  <a:pt x="5329866" y="1367075"/>
                  <a:pt x="5329866" y="2378939"/>
                </a:cubicBezTo>
                <a:lnTo>
                  <a:pt x="5326197" y="2451597"/>
                </a:lnTo>
                <a:lnTo>
                  <a:pt x="5329866" y="2451597"/>
                </a:lnTo>
                <a:lnTo>
                  <a:pt x="5329866" y="4479062"/>
                </a:lnTo>
                <a:lnTo>
                  <a:pt x="5329866" y="4613614"/>
                </a:lnTo>
                <a:lnTo>
                  <a:pt x="5323072" y="4613614"/>
                </a:lnTo>
                <a:lnTo>
                  <a:pt x="5316108" y="4751536"/>
                </a:lnTo>
                <a:cubicBezTo>
                  <a:pt x="5230813" y="5591417"/>
                  <a:pt x="4755512" y="6316001"/>
                  <a:pt x="4074162" y="6741331"/>
                </a:cubicBezTo>
                <a:lnTo>
                  <a:pt x="3866902" y="6857999"/>
                </a:lnTo>
                <a:lnTo>
                  <a:pt x="1462965" y="6857999"/>
                </a:lnTo>
                <a:lnTo>
                  <a:pt x="1255705" y="6741331"/>
                </a:lnTo>
                <a:cubicBezTo>
                  <a:pt x="574355" y="6316001"/>
                  <a:pt x="99054" y="5591417"/>
                  <a:pt x="13759" y="4751536"/>
                </a:cubicBezTo>
                <a:lnTo>
                  <a:pt x="6794" y="4613614"/>
                </a:lnTo>
                <a:lnTo>
                  <a:pt x="2" y="4613614"/>
                </a:lnTo>
                <a:lnTo>
                  <a:pt x="2" y="4479104"/>
                </a:lnTo>
                <a:lnTo>
                  <a:pt x="0" y="4479062"/>
                </a:lnTo>
                <a:lnTo>
                  <a:pt x="2" y="4479020"/>
                </a:lnTo>
                <a:lnTo>
                  <a:pt x="2" y="2451597"/>
                </a:lnTo>
                <a:lnTo>
                  <a:pt x="3670" y="2451597"/>
                </a:lnTo>
                <a:lnTo>
                  <a:pt x="0" y="2378939"/>
                </a:lnTo>
                <a:cubicBezTo>
                  <a:pt x="0" y="1367075"/>
                  <a:pt x="563941" y="486926"/>
                  <a:pt x="1394668" y="3564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E88BC5D-D10D-D2EE-8AE9-4CDCE46A2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681" y="2404268"/>
            <a:ext cx="7217511" cy="204946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8000" b="0" i="0" spc="10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2212233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45CA8F2-58D1-3DCE-8413-CE65DE3496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0962" y="-801666"/>
            <a:ext cx="4667994" cy="7825231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500" b="0" spc="650" baseline="0">
                <a:solidFill>
                  <a:schemeClr val="tx2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Thank</a:t>
            </a:r>
          </a:p>
          <a:p>
            <a:pPr lvl="0"/>
            <a:r>
              <a:rPr lang="en-US" dirty="0"/>
              <a:t>Thank</a:t>
            </a:r>
          </a:p>
          <a:p>
            <a:pPr lvl="0"/>
            <a:r>
              <a:rPr lang="en-US" dirty="0"/>
              <a:t>Thank you</a:t>
            </a:r>
          </a:p>
          <a:p>
            <a:pPr lvl="0"/>
            <a:r>
              <a:rPr lang="en-US" dirty="0"/>
              <a:t>You</a:t>
            </a:r>
          </a:p>
          <a:p>
            <a:pPr lvl="0"/>
            <a:r>
              <a:rPr lang="en-US" dirty="0"/>
              <a:t>You</a:t>
            </a:r>
          </a:p>
          <a:p>
            <a:pPr lvl="0"/>
            <a:r>
              <a:rPr lang="en-US" dirty="0"/>
              <a:t>you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AB6B870-F337-8AB9-902B-76B31B88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039033"/>
            <a:ext cx="3478306" cy="3186954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50000"/>
              </a:lnSpc>
              <a:defRPr lang="en-US" sz="1600" b="1" i="0" spc="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413E8F7-437B-CCB5-23CA-F7ABF62FD0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90962" y="1467062"/>
            <a:ext cx="4667994" cy="2420772"/>
          </a:xfr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8500" b="0" spc="65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5311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1399032"/>
            <a:ext cx="5486400" cy="676656"/>
          </a:xfrm>
        </p:spPr>
        <p:txBody>
          <a:bodyPr lIns="0" tIns="0" rIns="0" bIns="0" anchor="ctr"/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28232" y="1481328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25014DBD-FC37-6FBB-AEBA-C826652821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28232" y="3941064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F62835A7-C3E7-285E-CDF2-A44B022CFA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326880" y="1481328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6880" y="3941064"/>
            <a:ext cx="2227344" cy="67781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AAD5CDF0-03F4-067C-A930-F9EEE3F0E3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8232" y="215798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1EA0E8C0-9652-ED9C-4CD9-6B72392D6D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28232" y="462686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50155057-5F64-A44D-EBB6-913EC89187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6880" y="215798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095532FA-0A0C-CF19-D640-F92609A782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880" y="4626864"/>
            <a:ext cx="2227344" cy="164592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8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6A67D644-32E7-08DE-4A04-59BC59DA67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3536" y="697867"/>
            <a:ext cx="4344928" cy="5462266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736204"/>
          </a:xfrm>
        </p:spPr>
        <p:txBody>
          <a:bodyPr anchor="ctr">
            <a:noAutofit/>
          </a:bodyPr>
          <a:lstStyle>
            <a:lvl1pPr algn="ctr">
              <a:defRPr sz="8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1A91CD-FAA1-12A5-36FC-FB6877A5CF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7235" y="5501848"/>
            <a:ext cx="10515600" cy="1356152"/>
          </a:xfrm>
        </p:spPr>
        <p:txBody>
          <a:bodyPr anchor="ctr">
            <a:noAutofit/>
          </a:bodyPr>
          <a:lstStyle>
            <a:lvl1pPr marL="0" indent="0" algn="ctr">
              <a:buNone/>
              <a:defRPr sz="8000" b="0" spc="5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Master title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6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10349A9-96E5-48EF-811D-326560B8C1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5962964" cy="1335273"/>
          </a:xfrm>
        </p:spPr>
        <p:txBody>
          <a:bodyPr lIns="0" tIns="0" rIns="0" bIns="0" anchor="t">
            <a:noAutofit/>
          </a:bodyPr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90571" y="3000733"/>
            <a:ext cx="5763227" cy="2996309"/>
          </a:xfrm>
        </p:spPr>
        <p:txBody>
          <a:bodyPr lIns="0" tIns="0" rIns="0" bIns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57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192137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08E835A2-9A63-E732-F9E2-A4F4914B17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455" y="1834688"/>
            <a:ext cx="5310927" cy="723085"/>
          </a:xfr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CA4D69F-DA63-104E-3FB3-1F2D82C3B5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4466" y="1834688"/>
            <a:ext cx="5310927" cy="72308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Master text styles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5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CAC50623-C141-FF48-2679-AD0F48D51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05526" y="2557773"/>
            <a:ext cx="1772935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FAAA39D6-45B2-A7D3-5DC3-C2459FFFC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78310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08456420-6A32-6316-DB13-BD852A1B7EC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44466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4006011E-82D1-0E59-8663-132BB94A82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13537" y="2557773"/>
            <a:ext cx="1772935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979E2337-5EFF-E5EE-D81F-00E835015F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786321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anchor="ctr">
            <a:noAutofit/>
          </a:bodyPr>
          <a:lstStyle>
            <a:lvl1pPr marL="0" indent="0" algn="ctr">
              <a:buNone/>
              <a:defRPr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Master text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BAB66CF5-0D1B-FF68-BB2E-8A5D28F0BC5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455" y="2983478"/>
            <a:ext cx="1769071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52E7EFCE-36D7-CF86-2FEF-E3734FE9950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405295" y="2983478"/>
            <a:ext cx="1772935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6E1DCC08-6799-A1AC-28C2-A872BAF1E5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178463" y="2983478"/>
            <a:ext cx="1768919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CE1BF705-AAB1-D537-2C0D-A795D1D4D17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44466" y="2983478"/>
            <a:ext cx="1769071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5F504EFC-46D9-97D5-DA53-4D8EB52D134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013306" y="2983478"/>
            <a:ext cx="1772935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C1231552-C2DF-2460-9DCB-33B1379D750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786474" y="2983478"/>
            <a:ext cx="1768919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3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87B17915-F2EE-16C0-9704-0911520961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2064" y="1655064"/>
            <a:ext cx="11164824" cy="4599432"/>
          </a:xfrm>
        </p:spPr>
        <p:txBody>
          <a:bodyPr>
            <a:noAutofit/>
          </a:bodyPr>
          <a:lstStyle>
            <a:lvl1pPr>
              <a:defRPr sz="3200"/>
            </a:lvl1pPr>
            <a:lvl2pPr marL="457200" indent="0" algn="l">
              <a:buNone/>
              <a:defRPr sz="1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1"/>
            <a:r>
              <a:rPr lang="en-US" dirty="0"/>
              <a:t>Smart Graphic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995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anchor="t"/>
          <a:lstStyle>
            <a:lvl1pPr algn="ctr"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A29FDC8-4969-6E0E-767C-B89B08D3D2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2336" y="2195513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0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894B01F3-B2C5-4835-6EF9-A40EB06012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389" y="2703910"/>
            <a:ext cx="1743062" cy="250334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9CE4F9C-B2A8-323E-0B57-0B8FD348FA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20511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0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E9B260B4-D1BC-635B-D388-0E1A9CF2C1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30848" y="2703910"/>
            <a:ext cx="1743062" cy="250334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470C7D3-57C4-0583-E642-C6AB3565F6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32902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n-US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>
              <a:spcBef>
                <a:spcPct val="0"/>
              </a:spcBef>
            </a:pPr>
            <a:r>
              <a:rPr lang="en-US" dirty="0"/>
              <a:t>0</a:t>
            </a: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978037E-3163-1C71-E997-16A7D05981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10474" y="2703910"/>
            <a:ext cx="1743062" cy="2503346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75FF4D9-84C9-19DB-9830-B3FFCD6F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-621792"/>
            <a:ext cx="12192000" cy="7825231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>
                <a:latin typeface="Felix Titling" pitchFamily="82" charset="77"/>
              </a:defRPr>
            </a:lvl2pPr>
            <a:lvl3pPr marL="914400" indent="0">
              <a:buNone/>
              <a:defRPr>
                <a:latin typeface="Felix Titling" pitchFamily="82" charset="77"/>
              </a:defRPr>
            </a:lvl3pPr>
            <a:lvl4pPr marL="1371600" indent="0">
              <a:buNone/>
              <a:defRPr>
                <a:latin typeface="Felix Titling" pitchFamily="82" charset="77"/>
              </a:defRPr>
            </a:lvl4pPr>
            <a:lvl5pPr marL="1828800" indent="0">
              <a:buNone/>
              <a:defRPr>
                <a:latin typeface="Felix Titling" pitchFamily="82" charset="77"/>
              </a:defRPr>
            </a:lvl5pPr>
          </a:lstStyle>
          <a:p>
            <a:pPr lvl="0"/>
            <a:r>
              <a:rPr lang="en-US" dirty="0"/>
              <a:t>Master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78CB881-B4B6-F9E5-06B7-B87D6D5300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31067" y="-2"/>
            <a:ext cx="5329866" cy="6858002"/>
          </a:xfrm>
          <a:custGeom>
            <a:avLst/>
            <a:gdLst>
              <a:gd name="connsiteX0" fmla="*/ 1468671 w 5329866"/>
              <a:gd name="connsiteY0" fmla="*/ 0 h 6858002"/>
              <a:gd name="connsiteX1" fmla="*/ 3861196 w 5329866"/>
              <a:gd name="connsiteY1" fmla="*/ 0 h 6858002"/>
              <a:gd name="connsiteX2" fmla="*/ 3935199 w 5329866"/>
              <a:gd name="connsiteY2" fmla="*/ 35649 h 6858002"/>
              <a:gd name="connsiteX3" fmla="*/ 5329866 w 5329866"/>
              <a:gd name="connsiteY3" fmla="*/ 2378940 h 6858002"/>
              <a:gd name="connsiteX4" fmla="*/ 5326197 w 5329866"/>
              <a:gd name="connsiteY4" fmla="*/ 2451598 h 6858002"/>
              <a:gd name="connsiteX5" fmla="*/ 5329866 w 5329866"/>
              <a:gd name="connsiteY5" fmla="*/ 2451598 h 6858002"/>
              <a:gd name="connsiteX6" fmla="*/ 5329866 w 5329866"/>
              <a:gd name="connsiteY6" fmla="*/ 4479063 h 6858002"/>
              <a:gd name="connsiteX7" fmla="*/ 5329866 w 5329866"/>
              <a:gd name="connsiteY7" fmla="*/ 4613615 h 6858002"/>
              <a:gd name="connsiteX8" fmla="*/ 5323072 w 5329866"/>
              <a:gd name="connsiteY8" fmla="*/ 4613615 h 6858002"/>
              <a:gd name="connsiteX9" fmla="*/ 5316108 w 5329866"/>
              <a:gd name="connsiteY9" fmla="*/ 4751537 h 6858002"/>
              <a:gd name="connsiteX10" fmla="*/ 4074162 w 5329866"/>
              <a:gd name="connsiteY10" fmla="*/ 6741332 h 6858002"/>
              <a:gd name="connsiteX11" fmla="*/ 3866899 w 5329866"/>
              <a:gd name="connsiteY11" fmla="*/ 6858002 h 6858002"/>
              <a:gd name="connsiteX12" fmla="*/ 1462968 w 5329866"/>
              <a:gd name="connsiteY12" fmla="*/ 6858002 h 6858002"/>
              <a:gd name="connsiteX13" fmla="*/ 1255705 w 5329866"/>
              <a:gd name="connsiteY13" fmla="*/ 6741332 h 6858002"/>
              <a:gd name="connsiteX14" fmla="*/ 13759 w 5329866"/>
              <a:gd name="connsiteY14" fmla="*/ 4751537 h 6858002"/>
              <a:gd name="connsiteX15" fmla="*/ 6794 w 5329866"/>
              <a:gd name="connsiteY15" fmla="*/ 4613615 h 6858002"/>
              <a:gd name="connsiteX16" fmla="*/ 2 w 5329866"/>
              <a:gd name="connsiteY16" fmla="*/ 4613615 h 6858002"/>
              <a:gd name="connsiteX17" fmla="*/ 2 w 5329866"/>
              <a:gd name="connsiteY17" fmla="*/ 4479105 h 6858002"/>
              <a:gd name="connsiteX18" fmla="*/ 0 w 5329866"/>
              <a:gd name="connsiteY18" fmla="*/ 4479063 h 6858002"/>
              <a:gd name="connsiteX19" fmla="*/ 2 w 5329866"/>
              <a:gd name="connsiteY19" fmla="*/ 4479021 h 6858002"/>
              <a:gd name="connsiteX20" fmla="*/ 2 w 5329866"/>
              <a:gd name="connsiteY20" fmla="*/ 2451598 h 6858002"/>
              <a:gd name="connsiteX21" fmla="*/ 3670 w 5329866"/>
              <a:gd name="connsiteY21" fmla="*/ 2451598 h 6858002"/>
              <a:gd name="connsiteX22" fmla="*/ 0 w 5329866"/>
              <a:gd name="connsiteY22" fmla="*/ 2378940 h 6858002"/>
              <a:gd name="connsiteX23" fmla="*/ 1394668 w 5329866"/>
              <a:gd name="connsiteY23" fmla="*/ 35649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8002">
                <a:moveTo>
                  <a:pt x="1468671" y="0"/>
                </a:moveTo>
                <a:lnTo>
                  <a:pt x="3861196" y="0"/>
                </a:lnTo>
                <a:lnTo>
                  <a:pt x="3935199" y="35649"/>
                </a:lnTo>
                <a:cubicBezTo>
                  <a:pt x="4765925" y="486927"/>
                  <a:pt x="5329866" y="1367076"/>
                  <a:pt x="5329866" y="2378940"/>
                </a:cubicBezTo>
                <a:lnTo>
                  <a:pt x="5326197" y="2451598"/>
                </a:lnTo>
                <a:lnTo>
                  <a:pt x="5329866" y="2451598"/>
                </a:lnTo>
                <a:lnTo>
                  <a:pt x="5329866" y="4479063"/>
                </a:lnTo>
                <a:lnTo>
                  <a:pt x="5329866" y="4613615"/>
                </a:lnTo>
                <a:lnTo>
                  <a:pt x="5323072" y="4613615"/>
                </a:lnTo>
                <a:lnTo>
                  <a:pt x="5316108" y="4751537"/>
                </a:lnTo>
                <a:cubicBezTo>
                  <a:pt x="5230813" y="5591419"/>
                  <a:pt x="4755512" y="6316003"/>
                  <a:pt x="4074162" y="6741332"/>
                </a:cubicBezTo>
                <a:lnTo>
                  <a:pt x="3866899" y="6858002"/>
                </a:lnTo>
                <a:lnTo>
                  <a:pt x="1462968" y="6858002"/>
                </a:lnTo>
                <a:lnTo>
                  <a:pt x="1255705" y="6741332"/>
                </a:lnTo>
                <a:cubicBezTo>
                  <a:pt x="574355" y="6316003"/>
                  <a:pt x="99054" y="5591419"/>
                  <a:pt x="13759" y="4751537"/>
                </a:cubicBezTo>
                <a:lnTo>
                  <a:pt x="6794" y="4613615"/>
                </a:lnTo>
                <a:lnTo>
                  <a:pt x="2" y="4613615"/>
                </a:lnTo>
                <a:lnTo>
                  <a:pt x="2" y="4479105"/>
                </a:lnTo>
                <a:lnTo>
                  <a:pt x="0" y="4479063"/>
                </a:lnTo>
                <a:lnTo>
                  <a:pt x="2" y="4479021"/>
                </a:lnTo>
                <a:lnTo>
                  <a:pt x="2" y="2451598"/>
                </a:lnTo>
                <a:lnTo>
                  <a:pt x="3670" y="2451598"/>
                </a:lnTo>
                <a:lnTo>
                  <a:pt x="0" y="2378940"/>
                </a:lnTo>
                <a:cubicBezTo>
                  <a:pt x="0" y="1367076"/>
                  <a:pt x="563941" y="486927"/>
                  <a:pt x="1394668" y="3564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 b="0" i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B731088F-47E0-33BA-856D-6E68D4A69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4054639"/>
            <a:ext cx="12192000" cy="996696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en-US" sz="8500" b="0" i="0" spc="10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Master Title</a:t>
            </a:r>
          </a:p>
        </p:txBody>
      </p:sp>
    </p:spTree>
    <p:extLst>
      <p:ext uri="{BB962C8B-B14F-4D97-AF65-F5344CB8AC3E}">
        <p14:creationId xmlns:p14="http://schemas.microsoft.com/office/powerpoint/2010/main" val="188285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6099858" cy="1335273"/>
          </a:xfrm>
        </p:spPr>
        <p:txBody>
          <a:bodyPr lIns="0" tIns="0" rIns="0" bIns="0" anchor="t">
            <a:noAutofit/>
          </a:bodyPr>
          <a:lstStyle>
            <a:lvl1pPr>
              <a:defRPr sz="55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897E40-8096-E77D-E61A-A0AAC64EA4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38481" y="581371"/>
            <a:ext cx="3884344" cy="5415673"/>
          </a:xfrm>
          <a:custGeom>
            <a:avLst/>
            <a:gdLst>
              <a:gd name="connsiteX0" fmla="*/ 1942453 w 3884344"/>
              <a:gd name="connsiteY0" fmla="*/ 0 h 5415673"/>
              <a:gd name="connsiteX1" fmla="*/ 3874878 w 3884344"/>
              <a:gd name="connsiteY1" fmla="*/ 1743849 h 5415673"/>
              <a:gd name="connsiteX2" fmla="*/ 3884344 w 3884344"/>
              <a:gd name="connsiteY2" fmla="*/ 1931324 h 5415673"/>
              <a:gd name="connsiteX3" fmla="*/ 3884344 w 3884344"/>
              <a:gd name="connsiteY3" fmla="*/ 1953581 h 5415673"/>
              <a:gd name="connsiteX4" fmla="*/ 3882232 w 3884344"/>
              <a:gd name="connsiteY4" fmla="*/ 1995413 h 5415673"/>
              <a:gd name="connsiteX5" fmla="*/ 3884344 w 3884344"/>
              <a:gd name="connsiteY5" fmla="*/ 1995413 h 5415673"/>
              <a:gd name="connsiteX6" fmla="*/ 3884344 w 3884344"/>
              <a:gd name="connsiteY6" fmla="*/ 3571294 h 5415673"/>
              <a:gd name="connsiteX7" fmla="*/ 3879954 w 3884344"/>
              <a:gd name="connsiteY7" fmla="*/ 3571294 h 5415673"/>
              <a:gd name="connsiteX8" fmla="*/ 3874878 w 3884344"/>
              <a:gd name="connsiteY8" fmla="*/ 3671825 h 5415673"/>
              <a:gd name="connsiteX9" fmla="*/ 1942453 w 3884344"/>
              <a:gd name="connsiteY9" fmla="*/ 5415673 h 5415673"/>
              <a:gd name="connsiteX10" fmla="*/ 10029 w 3884344"/>
              <a:gd name="connsiteY10" fmla="*/ 3671825 h 5415673"/>
              <a:gd name="connsiteX11" fmla="*/ 4952 w 3884344"/>
              <a:gd name="connsiteY11" fmla="*/ 3571294 h 5415673"/>
              <a:gd name="connsiteX12" fmla="*/ 2 w 3884344"/>
              <a:gd name="connsiteY12" fmla="*/ 3571294 h 5415673"/>
              <a:gd name="connsiteX13" fmla="*/ 2 w 3884344"/>
              <a:gd name="connsiteY13" fmla="*/ 3473251 h 5415673"/>
              <a:gd name="connsiteX14" fmla="*/ 0 w 3884344"/>
              <a:gd name="connsiteY14" fmla="*/ 3473220 h 5415673"/>
              <a:gd name="connsiteX15" fmla="*/ 2 w 3884344"/>
              <a:gd name="connsiteY15" fmla="*/ 3473189 h 5415673"/>
              <a:gd name="connsiteX16" fmla="*/ 2 w 3884344"/>
              <a:gd name="connsiteY16" fmla="*/ 1995413 h 5415673"/>
              <a:gd name="connsiteX17" fmla="*/ 2675 w 3884344"/>
              <a:gd name="connsiteY17" fmla="*/ 1995413 h 5415673"/>
              <a:gd name="connsiteX18" fmla="*/ 0 w 3884344"/>
              <a:gd name="connsiteY18" fmla="*/ 1942453 h 5415673"/>
              <a:gd name="connsiteX19" fmla="*/ 1942453 w 3884344"/>
              <a:gd name="connsiteY19" fmla="*/ 0 h 541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84344" h="5415673">
                <a:moveTo>
                  <a:pt x="1942453" y="0"/>
                </a:moveTo>
                <a:cubicBezTo>
                  <a:pt x="2948191" y="0"/>
                  <a:pt x="3775405" y="764355"/>
                  <a:pt x="3874878" y="1743849"/>
                </a:cubicBezTo>
                <a:lnTo>
                  <a:pt x="3884344" y="1931324"/>
                </a:lnTo>
                <a:lnTo>
                  <a:pt x="3884344" y="1953581"/>
                </a:lnTo>
                <a:lnTo>
                  <a:pt x="3882232" y="1995413"/>
                </a:lnTo>
                <a:lnTo>
                  <a:pt x="3884344" y="1995413"/>
                </a:lnTo>
                <a:lnTo>
                  <a:pt x="3884344" y="3571294"/>
                </a:lnTo>
                <a:lnTo>
                  <a:pt x="3879954" y="3571294"/>
                </a:lnTo>
                <a:lnTo>
                  <a:pt x="3874878" y="3671825"/>
                </a:lnTo>
                <a:cubicBezTo>
                  <a:pt x="3775404" y="4651319"/>
                  <a:pt x="2948192" y="5415673"/>
                  <a:pt x="1942453" y="5415673"/>
                </a:cubicBezTo>
                <a:cubicBezTo>
                  <a:pt x="936714" y="5415673"/>
                  <a:pt x="109502" y="4651319"/>
                  <a:pt x="10029" y="3671825"/>
                </a:cubicBezTo>
                <a:lnTo>
                  <a:pt x="4952" y="3571294"/>
                </a:lnTo>
                <a:lnTo>
                  <a:pt x="2" y="3571294"/>
                </a:lnTo>
                <a:lnTo>
                  <a:pt x="2" y="3473251"/>
                </a:lnTo>
                <a:lnTo>
                  <a:pt x="0" y="3473220"/>
                </a:lnTo>
                <a:lnTo>
                  <a:pt x="2" y="3473189"/>
                </a:lnTo>
                <a:lnTo>
                  <a:pt x="2" y="1995413"/>
                </a:lnTo>
                <a:lnTo>
                  <a:pt x="2675" y="1995413"/>
                </a:lnTo>
                <a:lnTo>
                  <a:pt x="0" y="1942453"/>
                </a:lnTo>
                <a:cubicBezTo>
                  <a:pt x="0" y="869666"/>
                  <a:pt x="869666" y="0"/>
                  <a:pt x="1942453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="0"/>
            </a:lvl1pPr>
          </a:lstStyle>
          <a:p>
            <a:endParaRPr lang="en-US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6414DEE6-A86D-4699-E6EF-CE6745F5D4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571" y="3000733"/>
            <a:ext cx="2916821" cy="4282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C68EE5CA-4729-4FEA-F1BC-F976BEEBC4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73609" y="3000733"/>
            <a:ext cx="2916821" cy="428268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CA3BC7A6-D12C-160A-CB5C-E556052508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90571" y="3530279"/>
            <a:ext cx="2916821" cy="2466764"/>
          </a:xfr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2DF7BAB-7F6A-3D7B-F8A9-D7C4BD1D3B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73609" y="3530279"/>
            <a:ext cx="2916821" cy="2466764"/>
          </a:xfr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2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94F4E-FF39-0408-C3C6-A986750D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1" y="365125"/>
            <a:ext cx="10915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B616EB-5E9D-04D9-F6DC-33F7E5BB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460" y="1825625"/>
            <a:ext cx="109150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1C11A-4AAF-B1E1-B1F3-67C0A55EF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fld id="{295C7AAE-A677-454A-8BDB-62A0650ACE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63DBDAD-8830-10AA-86C7-A42D12292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</p:spPr>
        <p:txBody>
          <a:bodyPr anchor="ctr"/>
          <a:lstStyle>
            <a:lvl1pPr>
              <a:defRPr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55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11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i="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sv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06A25-0569-0BFE-AB1C-FC206CC58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EMG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Spike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sorting</a:t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1171327-E529-B4E2-EFE8-A39CB45BE4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Martin Bourdev</a:t>
            </a:r>
          </a:p>
          <a:p>
            <a:r>
              <a:rPr lang="en-US" dirty="0"/>
              <a:t>December 10, 2023</a:t>
            </a:r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52D595F4-0989-6A49-2DC9-74FD4AACE7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9180" r="29180"/>
          <a:stretch/>
        </p:blipFill>
        <p:spPr>
          <a:xfrm>
            <a:off x="7527925" y="604838"/>
            <a:ext cx="4086225" cy="51355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37B051-6D12-6E19-51A6-A3D9B68E7AF7}"/>
              </a:ext>
            </a:extLst>
          </p:cNvPr>
          <p:cNvSpPr txBox="1"/>
          <p:nvPr/>
        </p:nvSpPr>
        <p:spPr>
          <a:xfrm>
            <a:off x="2101932" y="7992094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/>
          <a:p>
            <a:pPr algn="l"/>
            <a:endParaRPr lang="en-US" sz="75000" spc="500" dirty="0">
              <a:solidFill>
                <a:srgbClr val="C16548">
                  <a:alpha val="5000"/>
                </a:srgbClr>
              </a:solidFill>
              <a:latin typeface="Felix Titling"/>
            </a:endParaRPr>
          </a:p>
        </p:txBody>
      </p:sp>
    </p:spTree>
    <p:extLst>
      <p:ext uri="{BB962C8B-B14F-4D97-AF65-F5344CB8AC3E}">
        <p14:creationId xmlns:p14="http://schemas.microsoft.com/office/powerpoint/2010/main" val="927122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465AF-4049-EB89-55D9-33E58A3A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clustering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A51F6-C06E-B8FB-FBC5-D01F6069E82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D95DD-BFEC-87E2-8FDF-A9BCE404EF38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Agglomerative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F5F1E-7707-E2A1-860A-48BC868BB6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07005A-4647-3763-F224-51C5520EA22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Determining 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E00C31-A25D-323A-D770-71170438132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A19377-B25C-0F95-FAA8-D3F9A5BB40E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481142-81FD-F4B6-ECE0-7872BABB5FE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Determining 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2D82E1-87EB-9C49-9A79-F45AEC585C6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05727C-0A3A-C328-23DF-92A7627B73F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Top-Down</a:t>
            </a:r>
          </a:p>
          <a:p>
            <a:r>
              <a:rPr lang="en-US" dirty="0"/>
              <a:t>Divide clusters using straight lines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C1CE0E-150F-5198-0353-D4A0C012FC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Elbow method</a:t>
            </a:r>
          </a:p>
          <a:p>
            <a:r>
              <a:rPr lang="en-US" dirty="0"/>
              <a:t>Inertia metric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AF3D214-8EE1-6D95-BF44-1FC4A2B67A5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Randomly assign k centroids</a:t>
            </a:r>
          </a:p>
          <a:p>
            <a:r>
              <a:rPr lang="en-US" dirty="0"/>
              <a:t>Assign data to clusters</a:t>
            </a:r>
          </a:p>
          <a:p>
            <a:r>
              <a:rPr lang="en-US" dirty="0"/>
              <a:t>Update centroids, repeat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A2ADD3A-D5DE-42A1-8DF7-B4061F8D9733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Bottom-Up</a:t>
            </a:r>
          </a:p>
          <a:p>
            <a:r>
              <a:rPr lang="en-US" dirty="0"/>
              <a:t>No clear cluster boundaries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5997D4B-4AD5-C1A9-D32D-BF7BFA6936E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View dendrogram</a:t>
            </a:r>
          </a:p>
          <a:p>
            <a:r>
              <a:rPr lang="en-US" dirty="0"/>
              <a:t>Track distance between cluster steps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680E49C-D19E-AE8A-9DDB-D2D2A93A0E8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Assign each point to its own cluster</a:t>
            </a:r>
          </a:p>
          <a:p>
            <a:r>
              <a:rPr lang="en-US" dirty="0"/>
              <a:t>Combine two closest clusters</a:t>
            </a:r>
          </a:p>
          <a:p>
            <a:r>
              <a:rPr lang="en-US" dirty="0"/>
              <a:t>Repeat until one cluster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F8B72EF9-F772-EEFF-5E09-440C9A465AF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6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84AE-BD2E-60E8-D843-BB0B7BCB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1" y="1262499"/>
            <a:ext cx="6099858" cy="1335273"/>
          </a:xfrm>
        </p:spPr>
        <p:txBody>
          <a:bodyPr/>
          <a:lstStyle/>
          <a:p>
            <a:r>
              <a:rPr lang="en-US" dirty="0"/>
              <a:t>Determining K (K-Means)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97947-B469-B9FE-BF14-D3F36C685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460" y="3074874"/>
            <a:ext cx="2916821" cy="428268"/>
          </a:xfrm>
        </p:spPr>
        <p:txBody>
          <a:bodyPr/>
          <a:lstStyle/>
          <a:p>
            <a:r>
              <a:rPr lang="en-US" dirty="0"/>
              <a:t>What is inertia?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7510DD-84F1-3900-70E8-FE08D029C5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21498" y="3074874"/>
            <a:ext cx="2916821" cy="428268"/>
          </a:xfrm>
        </p:spPr>
        <p:txBody>
          <a:bodyPr/>
          <a:lstStyle/>
          <a:p>
            <a:r>
              <a:rPr lang="en-US" dirty="0"/>
              <a:t>Determining 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506EC-0924-5261-B6EA-746D20E0C5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8460" y="3604420"/>
            <a:ext cx="2916821" cy="2466764"/>
          </a:xfrm>
        </p:spPr>
        <p:txBody>
          <a:bodyPr/>
          <a:lstStyle/>
          <a:p>
            <a:r>
              <a:rPr lang="en-US" dirty="0"/>
              <a:t>Inertia: average squared distance between points to centroid</a:t>
            </a:r>
          </a:p>
          <a:p>
            <a:r>
              <a:rPr lang="en-US" dirty="0"/>
              <a:t>Will always decrease with number of clusters</a:t>
            </a:r>
          </a:p>
          <a:p>
            <a:r>
              <a:rPr lang="en-US" dirty="0"/>
              <a:t>Must balance with number of clusters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2DA987-3F13-6F52-C518-DD2467E3B5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21498" y="3604420"/>
            <a:ext cx="2916821" cy="2466764"/>
          </a:xfrm>
        </p:spPr>
        <p:txBody>
          <a:bodyPr/>
          <a:lstStyle/>
          <a:p>
            <a:r>
              <a:rPr lang="en-US" dirty="0"/>
              <a:t>Plot inertia vs. k (elbow graph)</a:t>
            </a:r>
          </a:p>
          <a:p>
            <a:r>
              <a:rPr lang="en-US" dirty="0"/>
              <a:t>Make continuous, take second derivative</a:t>
            </a:r>
          </a:p>
          <a:p>
            <a:r>
              <a:rPr lang="en-US" dirty="0"/>
              <a:t>Find peak of the second derivative, indicating inflection point (best tradeoff between inertia and k)</a:t>
            </a:r>
          </a:p>
          <a:p>
            <a:r>
              <a:rPr lang="en-US" dirty="0"/>
              <a:t>In this case, </a:t>
            </a:r>
            <a:r>
              <a:rPr lang="en-US" b="1" dirty="0"/>
              <a:t>k = 4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1866-CCAA-E4BC-90F2-F3D61AF0324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83A230-C186-14D5-88B5-0CF68AD59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544" y="289442"/>
            <a:ext cx="2771411" cy="20819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041C7E-00ED-B5B6-4C9F-420CA7D4F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544" y="2371425"/>
            <a:ext cx="2771411" cy="2115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5F3D60-E351-68C6-6887-C8862BF1F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543" y="4486574"/>
            <a:ext cx="2771411" cy="21278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82544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84AE-BD2E-60E8-D843-BB0B7BCB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1" y="1262499"/>
            <a:ext cx="6099858" cy="1335273"/>
          </a:xfrm>
        </p:spPr>
        <p:txBody>
          <a:bodyPr/>
          <a:lstStyle/>
          <a:p>
            <a:r>
              <a:rPr lang="en-US" dirty="0"/>
              <a:t>Determining K (agglom.)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97947-B469-B9FE-BF14-D3F36C685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460" y="3074874"/>
            <a:ext cx="2916821" cy="428268"/>
          </a:xfrm>
        </p:spPr>
        <p:txBody>
          <a:bodyPr/>
          <a:lstStyle/>
          <a:p>
            <a:r>
              <a:rPr lang="en-US" dirty="0"/>
              <a:t>What is a dendrogram?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7510DD-84F1-3900-70E8-FE08D029C5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21498" y="3074874"/>
            <a:ext cx="2916821" cy="428268"/>
          </a:xfrm>
        </p:spPr>
        <p:txBody>
          <a:bodyPr/>
          <a:lstStyle/>
          <a:p>
            <a:r>
              <a:rPr lang="en-US" dirty="0"/>
              <a:t>Determining 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506EC-0924-5261-B6EA-746D20E0C5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8460" y="3604420"/>
            <a:ext cx="2916821" cy="2466764"/>
          </a:xfrm>
        </p:spPr>
        <p:txBody>
          <a:bodyPr/>
          <a:lstStyle/>
          <a:p>
            <a:r>
              <a:rPr lang="en-US" dirty="0"/>
              <a:t>Plots the distance between each cluster when they are unified</a:t>
            </a:r>
          </a:p>
          <a:p>
            <a:r>
              <a:rPr lang="en-US" dirty="0"/>
              <a:t>Logically, clusters that are more real will have larger distances between each other, indicated by the y axis of the dendrogram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2DA987-3F13-6F52-C518-DD2467E3B5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21498" y="3604420"/>
            <a:ext cx="2916821" cy="2466764"/>
          </a:xfrm>
        </p:spPr>
        <p:txBody>
          <a:bodyPr/>
          <a:lstStyle/>
          <a:p>
            <a:r>
              <a:rPr lang="en-US" dirty="0"/>
              <a:t>Create dendrogram, identify distances between each cluster</a:t>
            </a:r>
          </a:p>
          <a:p>
            <a:r>
              <a:rPr lang="en-US" dirty="0"/>
              <a:t>Plot the distances, find the max</a:t>
            </a:r>
          </a:p>
          <a:p>
            <a:r>
              <a:rPr lang="en-US" dirty="0"/>
              <a:t>Find the largest value of k close to the max (bias toward larger k)</a:t>
            </a:r>
          </a:p>
          <a:p>
            <a:r>
              <a:rPr lang="en-US" dirty="0"/>
              <a:t>In this case, </a:t>
            </a:r>
            <a:r>
              <a:rPr lang="en-US" b="1" dirty="0"/>
              <a:t>k = 4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1866-CCAA-E4BC-90F2-F3D61AF0324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139ACF-AB2F-F007-1393-9C577514F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595" y="346054"/>
            <a:ext cx="5439033" cy="2907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E78313-C010-B29B-6273-5A304DBE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411" y="3503142"/>
            <a:ext cx="3527399" cy="27129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372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67BE-B026-1F48-8512-45DC759C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vs. agglomerative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3AF59-9CE7-4CE6-C397-FFB5DBD78F4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67612E2-5734-0222-CD54-A971A2E7D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88" y="2740220"/>
            <a:ext cx="3582398" cy="25795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F31789-0841-CAD3-6B06-E9C1B9B0B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70" y="2739281"/>
            <a:ext cx="3408312" cy="25804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CB7BCD-FF90-5382-E827-3FDE9EF67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593" y="2631990"/>
            <a:ext cx="3599506" cy="2687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95B56112-9C1A-4A48-B510-69263AB9B9A8}"/>
              </a:ext>
            </a:extLst>
          </p:cNvPr>
          <p:cNvSpPr txBox="1">
            <a:spLocks/>
          </p:cNvSpPr>
          <p:nvPr/>
        </p:nvSpPr>
        <p:spPr>
          <a:xfrm>
            <a:off x="638462" y="5579510"/>
            <a:ext cx="10915076" cy="15536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500" kern="1200" spc="500" baseline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Verdict: agglomerative</a:t>
            </a:r>
          </a:p>
        </p:txBody>
      </p:sp>
    </p:spTree>
    <p:extLst>
      <p:ext uri="{BB962C8B-B14F-4D97-AF65-F5344CB8AC3E}">
        <p14:creationId xmlns:p14="http://schemas.microsoft.com/office/powerpoint/2010/main" val="2075123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8911F6B-778D-AFF5-3653-A37175EB90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FFE61A45-FA3C-CC79-B767-DE24BD418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142743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3F7C9-169D-19A4-8158-12FE9B753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820738"/>
            <a:ext cx="5495925" cy="4098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6A690-56BC-8DEF-779F-737DE5A0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3" y="820738"/>
            <a:ext cx="5334000" cy="4098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CB1332-EADC-D7A7-04A7-03B3EC821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Spike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F2F1A-F94A-A9F9-DC0C-590D5134AC5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5C7AAE-A677-454A-8BDB-62A0650ACE98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321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84AE-BD2E-60E8-D843-BB0B7BCB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97947-B469-B9FE-BF14-D3F36C685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571" y="3000733"/>
            <a:ext cx="5962965" cy="428268"/>
          </a:xfrm>
        </p:spPr>
        <p:txBody>
          <a:bodyPr/>
          <a:lstStyle/>
          <a:p>
            <a:r>
              <a:rPr lang="en-US" dirty="0"/>
              <a:t>Spike Alignment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506EC-0924-5261-B6EA-746D20E0C5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90571" y="3530279"/>
            <a:ext cx="5962965" cy="2466764"/>
          </a:xfrm>
        </p:spPr>
        <p:txBody>
          <a:bodyPr/>
          <a:lstStyle/>
          <a:p>
            <a:r>
              <a:rPr lang="en-US" dirty="0"/>
              <a:t>Classification does not appear too broad (many different waveforms of the same color)</a:t>
            </a:r>
          </a:p>
          <a:p>
            <a:r>
              <a:rPr lang="en-US" dirty="0"/>
              <a:t>Classification does not appear too narrow (many colors following the same waveform)</a:t>
            </a:r>
          </a:p>
          <a:p>
            <a:r>
              <a:rPr lang="en-US" dirty="0"/>
              <a:t>Red and green are probably the same waveform that were not aligned correctly</a:t>
            </a:r>
          </a:p>
          <a:p>
            <a:r>
              <a:rPr lang="en-US" dirty="0"/>
              <a:t>For decoding, it is better to classify one MUAP as two instead of classifying two different MUAPs as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1866-CCAA-E4BC-90F2-F3D61AF0324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666DAF-2196-C2E0-6A97-8F0B33649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94" y="1447165"/>
            <a:ext cx="4846850" cy="3532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3EB7C3-F702-1412-F387-487EC67E531E}"/>
              </a:ext>
            </a:extLst>
          </p:cNvPr>
          <p:cNvSpPr txBox="1"/>
          <p:nvPr/>
        </p:nvSpPr>
        <p:spPr>
          <a:xfrm>
            <a:off x="9749481" y="451021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/>
          <a:p>
            <a:pPr algn="l"/>
            <a:endParaRPr lang="en-US" sz="75000" spc="500" dirty="0">
              <a:solidFill>
                <a:srgbClr val="C16548">
                  <a:alpha val="5000"/>
                </a:srgbClr>
              </a:solidFill>
              <a:latin typeface="Felix Titling"/>
            </a:endParaRPr>
          </a:p>
        </p:txBody>
      </p:sp>
    </p:spTree>
    <p:extLst>
      <p:ext uri="{BB962C8B-B14F-4D97-AF65-F5344CB8AC3E}">
        <p14:creationId xmlns:p14="http://schemas.microsoft.com/office/powerpoint/2010/main" val="231950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84AE-BD2E-60E8-D843-BB0B7BCB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18" y="1087079"/>
            <a:ext cx="6099858" cy="1335273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97947-B469-B9FE-BF14-D3F36C685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517" y="2899454"/>
            <a:ext cx="5962965" cy="428268"/>
          </a:xfrm>
        </p:spPr>
        <p:txBody>
          <a:bodyPr/>
          <a:lstStyle/>
          <a:p>
            <a:r>
              <a:rPr lang="en-US" dirty="0"/>
              <a:t>Raw Data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506EC-0924-5261-B6EA-746D20E0C5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62518" y="3429000"/>
            <a:ext cx="4875602" cy="246676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Top: large red spikes are not double-counted, which has previously been a problem</a:t>
            </a:r>
          </a:p>
          <a:p>
            <a:r>
              <a:rPr lang="en-US" dirty="0"/>
              <a:t>Middle: Blue spike likely erroneously as red spike</a:t>
            </a:r>
          </a:p>
          <a:p>
            <a:r>
              <a:rPr lang="en-US" dirty="0"/>
              <a:t>Bottom: Blurred distinction between red and green spikes, as well as unusual blue spikes.</a:t>
            </a:r>
          </a:p>
          <a:p>
            <a:r>
              <a:rPr lang="en-US" dirty="0"/>
              <a:t>Hard to visually distinguish small spikes from noise in raw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1866-CCAA-E4BC-90F2-F3D61AF0324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EB7C3-F702-1412-F387-487EC67E531E}"/>
              </a:ext>
            </a:extLst>
          </p:cNvPr>
          <p:cNvSpPr txBox="1"/>
          <p:nvPr/>
        </p:nvSpPr>
        <p:spPr>
          <a:xfrm>
            <a:off x="9749481" y="451021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/>
          <a:p>
            <a:pPr algn="l"/>
            <a:endParaRPr lang="en-US" sz="75000" spc="500" dirty="0">
              <a:solidFill>
                <a:srgbClr val="C16548">
                  <a:alpha val="5000"/>
                </a:srgbClr>
              </a:solidFill>
              <a:latin typeface="Felix Titling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DA7924-EC83-AEAA-EFCC-AC957DB8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148" y="200958"/>
            <a:ext cx="2787898" cy="20729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4EFF95-CC0E-DE06-734B-F6216D49A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136" y="2404268"/>
            <a:ext cx="2743200" cy="2049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270C1F-711C-9E7D-9945-EC5A42685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3148" y="4584106"/>
            <a:ext cx="2743200" cy="2028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918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D67BE-B026-1F48-8512-45DC759C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(channel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3AF59-9CE7-4CE6-C397-FFB5DBD78F4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EAEFF1-B3A7-75EB-665C-97A73224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32" y="1513383"/>
            <a:ext cx="4073755" cy="32277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9C535A4-C6C9-B01C-029C-C9CA705F9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127" y="1513383"/>
            <a:ext cx="4350409" cy="3279094"/>
          </a:xfrm>
          <a:prstGeom prst="rect">
            <a:avLst/>
          </a:prstGeom>
        </p:spPr>
      </p:pic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2A903804-095B-C54D-1DDC-2674FD411755}"/>
              </a:ext>
            </a:extLst>
          </p:cNvPr>
          <p:cNvSpPr txBox="1">
            <a:spLocks/>
          </p:cNvSpPr>
          <p:nvPr/>
        </p:nvSpPr>
        <p:spPr>
          <a:xfrm>
            <a:off x="1325632" y="4741105"/>
            <a:ext cx="4073755" cy="15515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 is too large (purposeful bias)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Red, green, and purple spikes are the same waveform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Yellow is a small number of outliers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FBCA696-EBE4-E04F-D1C1-BCDA23A914CA}"/>
              </a:ext>
            </a:extLst>
          </p:cNvPr>
          <p:cNvSpPr txBox="1">
            <a:spLocks/>
          </p:cNvSpPr>
          <p:nvPr/>
        </p:nvSpPr>
        <p:spPr>
          <a:xfrm>
            <a:off x="7203127" y="4804834"/>
            <a:ext cx="4350409" cy="15515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i="0" kern="1200" spc="50" baseline="0">
                <a:solidFill>
                  <a:srgbClr val="C16548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Visible spikes that are not classified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Amplitude threshold was likely too high to include them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 to find amplitude threshold that works for both files</a:t>
            </a:r>
          </a:p>
        </p:txBody>
      </p:sp>
    </p:spTree>
    <p:extLst>
      <p:ext uri="{BB962C8B-B14F-4D97-AF65-F5344CB8AC3E}">
        <p14:creationId xmlns:p14="http://schemas.microsoft.com/office/powerpoint/2010/main" val="1376706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7C6EF11-357E-8A93-285C-59B38528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17898FC-371F-7E4F-C3C6-AFEB85699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  <a:p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BAEC9BA-7C60-FAB5-0D08-1FB166610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Opportunities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214355B-5C62-1D27-29FF-D84FC1938B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Weaknesses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748053E-1D4D-2985-D6D1-53597E3A9B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Threats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3071AE5-A6F1-987E-4F1E-1CF23D25C6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Clear and decipherable classification, as opposed to neural networks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1F0AEEE-C884-E10B-AC85-FBC33CD6EA5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Smarter NEO amplitude threshold calculation mechanism</a:t>
            </a:r>
          </a:p>
          <a:p>
            <a:r>
              <a:rPr lang="en-US" dirty="0"/>
              <a:t>Better alignment to avoid separating one waveform into multiple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2078356-1669-E822-DB88-A1AE583DA17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ZA" dirty="0"/>
              <a:t>Sensitivity to k, amplitude threshold, spike length/delay</a:t>
            </a:r>
          </a:p>
          <a:p>
            <a:r>
              <a:rPr lang="en-ZA" dirty="0"/>
              <a:t>Poor alignment in (green and red, channel 2)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93B4390-A2A5-FA71-6657-7BD3E97ACF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ZA" dirty="0"/>
              <a:t>Transferability from one channel/electrode to another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B4E7C3B-A91C-B4AB-16D7-E44D99954A2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59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953FD73-3C20-1A2D-592F-07E39561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outline </a:t>
            </a:r>
            <a:br>
              <a:rPr lang="en-US" dirty="0"/>
            </a:br>
            <a:endParaRPr lang="en-US" dirty="0">
              <a:solidFill>
                <a:schemeClr val="accent4">
                  <a:alpha val="1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73208-F9ED-993D-477F-AD36CA6ABB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22715B-93B4-5AF2-4CF7-4210F6FACB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8AA8EA-154B-1586-1B03-2A3E56C82B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6E845C-50F8-D0D3-B695-3EBD492039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FFF4002-1A50-108B-9DC3-0DFAA750E4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What is EMG?</a:t>
            </a:r>
          </a:p>
          <a:p>
            <a:r>
              <a:rPr lang="en-US" dirty="0"/>
              <a:t>In Practice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9220A8-F124-7A65-E119-AC65CC91023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  <a:p>
            <a:r>
              <a:rPr lang="en-US" dirty="0"/>
              <a:t>Illustrations</a:t>
            </a:r>
          </a:p>
        </p:txBody>
      </p:sp>
      <p:sp>
        <p:nvSpPr>
          <p:cNvPr id="133" name="Text Placeholder 132">
            <a:extLst>
              <a:ext uri="{FF2B5EF4-FFF2-40B4-BE49-F238E27FC236}">
                <a16:creationId xmlns:a16="http://schemas.microsoft.com/office/drawing/2014/main" id="{7642D3A8-5C4E-FC41-22B8-E5B06B4FF7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  <a:p>
            <a:r>
              <a:rPr lang="en-US" dirty="0"/>
              <a:t>Spike Detection and Alignment</a:t>
            </a:r>
          </a:p>
          <a:p>
            <a:r>
              <a:rPr lang="en-US" dirty="0"/>
              <a:t>Clustering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9D0D8A3-29BB-11A9-A461-E1AEF55627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r>
              <a:rPr lang="en-US" dirty="0"/>
              <a:t>Potential Improvements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F15EB22-D187-64BD-D2F1-25063327CD6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6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alternative limb project: prostheses as wearable art pieces">
            <a:extLst>
              <a:ext uri="{FF2B5EF4-FFF2-40B4-BE49-F238E27FC236}">
                <a16:creationId xmlns:a16="http://schemas.microsoft.com/office/drawing/2014/main" id="{6A388763-ECAE-E5C9-B649-62C3BE517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466" r="8651" b="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C8579-E147-A649-A665-C9E38C577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opportunities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8B165DD-3897-B7AB-7F4F-A5E68173BA2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71093" y="2718054"/>
            <a:ext cx="5226517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Build more flexible algorithm to calculate accurate spike detection thresholds for many different electrode recordings</a:t>
            </a:r>
          </a:p>
          <a:p>
            <a:pPr indent="-228600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Use Fourier transform or spectral power instead of raw data to remove sensitivity to precise spike alignment</a:t>
            </a:r>
          </a:p>
          <a:p>
            <a:pPr indent="-228600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Instead of hard-coding a delay in between identified spikes to avoid double-counting, calculate correlations between spike classes to identify double counts</a:t>
            </a:r>
          </a:p>
          <a:p>
            <a:pPr indent="-228600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Provide opportunity for algorithm to combine classes that turn out to refer to the same waveform</a:t>
            </a:r>
          </a:p>
          <a:p>
            <a:pPr indent="-228600">
              <a:lnSpc>
                <a:spcPct val="90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03646-0369-E9A1-8BC1-2E30B991916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5C7AAE-A677-454A-8BDB-62A0650ACE98}" type="slidenum">
              <a:rPr lang="en-US" spc="0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pc="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723226-7152-761C-6CE1-DCD150352543}"/>
              </a:ext>
            </a:extLst>
          </p:cNvPr>
          <p:cNvSpPr txBox="1"/>
          <p:nvPr/>
        </p:nvSpPr>
        <p:spPr>
          <a:xfrm>
            <a:off x="9749481" y="451021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/>
          <a:p>
            <a:pPr algn="l"/>
            <a:endParaRPr lang="en-US" sz="75000" spc="500">
              <a:solidFill>
                <a:srgbClr val="C16548">
                  <a:alpha val="5000"/>
                </a:srgbClr>
              </a:solidFill>
              <a:latin typeface="Felix Titling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F1C176-1D35-C01D-9DA8-EE434A602F9B}"/>
              </a:ext>
            </a:extLst>
          </p:cNvPr>
          <p:cNvSpPr txBox="1"/>
          <p:nvPr/>
        </p:nvSpPr>
        <p:spPr>
          <a:xfrm>
            <a:off x="3039762" y="2434281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/>
          <a:p>
            <a:pPr algn="l"/>
            <a:endParaRPr lang="en-US" sz="75000" spc="500" dirty="0">
              <a:solidFill>
                <a:srgbClr val="C16548">
                  <a:alpha val="5000"/>
                </a:srgbClr>
              </a:solidFill>
              <a:latin typeface="Felix Titling"/>
            </a:endParaRPr>
          </a:p>
        </p:txBody>
      </p:sp>
    </p:spTree>
    <p:extLst>
      <p:ext uri="{BB962C8B-B14F-4D97-AF65-F5344CB8AC3E}">
        <p14:creationId xmlns:p14="http://schemas.microsoft.com/office/powerpoint/2010/main" val="4255434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C2C5D4E-F481-B17C-DFEF-7F9F7D414F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Thank</a:t>
            </a:r>
          </a:p>
          <a:p>
            <a:endParaRPr lang="en-US" dirty="0"/>
          </a:p>
          <a:p>
            <a:r>
              <a:rPr lang="en-US" dirty="0"/>
              <a:t>Thank</a:t>
            </a:r>
          </a:p>
          <a:p>
            <a:r>
              <a:rPr lang="en-US" dirty="0"/>
              <a:t>You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810EE3C-B2C8-8259-C6FD-8E6EB78A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Martin Bourdev</a:t>
            </a:r>
            <a:br>
              <a:rPr lang="en-US" dirty="0"/>
            </a:br>
            <a:r>
              <a:rPr lang="en-US" dirty="0"/>
              <a:t>UID: 205-491-049</a:t>
            </a:r>
            <a:br>
              <a:rPr lang="en-US" dirty="0"/>
            </a:br>
            <a:r>
              <a:rPr lang="en-US" dirty="0"/>
              <a:t>UCLA</a:t>
            </a:r>
            <a:br>
              <a:rPr lang="en-US" dirty="0"/>
            </a:br>
            <a:r>
              <a:rPr lang="en-US" dirty="0"/>
              <a:t>Bioengineering M260</a:t>
            </a:r>
            <a:br>
              <a:rPr lang="en-US" dirty="0"/>
            </a:br>
            <a:r>
              <a:rPr lang="en-US" dirty="0"/>
              <a:t>December 10, 2023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4B71A9C-F374-B122-4E3F-6FED019092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807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4C03F7A-580D-EF06-B5C3-D0DE696638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2191357" y="697867"/>
            <a:ext cx="7809286" cy="546226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47B8C-65D0-EA39-A5A8-A5EFE8F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7485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es Flexing Build Muscle? Here's What the Science Says">
            <a:extLst>
              <a:ext uri="{FF2B5EF4-FFF2-40B4-BE49-F238E27FC236}">
                <a16:creationId xmlns:a16="http://schemas.microsoft.com/office/drawing/2014/main" id="{49806510-74E4-67F1-D000-346CFBC957C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5" r="19156"/>
          <a:stretch/>
        </p:blipFill>
        <p:spPr bwMode="auto">
          <a:xfrm>
            <a:off x="-63019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CB0E2B-DE36-1932-666E-89D8D893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796" y="365125"/>
            <a:ext cx="4718004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What is emg?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EF05E7-8102-65E6-379F-7FF2D530CC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35796" y="2434201"/>
            <a:ext cx="4718004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 sz="1900" dirty="0">
                <a:solidFill>
                  <a:schemeClr val="tx1"/>
                </a:solidFill>
              </a:rPr>
              <a:t>Aggregation of motor unit action potentials (MUAPs)</a:t>
            </a:r>
          </a:p>
          <a:p>
            <a:pPr indent="-228600"/>
            <a:r>
              <a:rPr lang="en-US" sz="1900" dirty="0">
                <a:solidFill>
                  <a:schemeClr val="tx1"/>
                </a:solidFill>
              </a:rPr>
              <a:t>MUAPs: sums of action potentials of individual muscle fibers of one motor unit</a:t>
            </a:r>
          </a:p>
          <a:p>
            <a:pPr lvl="1"/>
            <a:r>
              <a:rPr lang="en-US" sz="1900" dirty="0"/>
              <a:t>Known as muscle fiber action potential (MFAP)</a:t>
            </a:r>
          </a:p>
          <a:p>
            <a:pPr indent="-228600"/>
            <a:r>
              <a:rPr lang="en-US" sz="1900" dirty="0">
                <a:solidFill>
                  <a:schemeClr val="tx1"/>
                </a:solidFill>
              </a:rPr>
              <a:t>Goal: Classify MUAPs into different motor units based on sizes and shapes.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BF1DDC-2C9A-3EB9-F307-185784B9AA2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95C7AAE-A677-454A-8BDB-62A0650ACE98}" type="slidenum">
              <a:rPr lang="en-US" spc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pc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7672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84AE-BD2E-60E8-D843-BB0B7BCB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97947-B469-B9FE-BF14-D3F36C685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7510DD-84F1-3900-70E8-FE08D029C5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Clinical 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506EC-0924-5261-B6EA-746D20E0C5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Electrodes collect data from many motor neurons</a:t>
            </a:r>
          </a:p>
          <a:p>
            <a:r>
              <a:rPr lang="en-US" dirty="0"/>
              <a:t>Most MUAPs are too small to distinguish</a:t>
            </a:r>
          </a:p>
          <a:p>
            <a:r>
              <a:rPr lang="en-US" dirty="0"/>
              <a:t>Smaller electrodes provide more resolution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2DA987-3F13-6F52-C518-DD2467E3B5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Calculate frequencies of each motor neuron</a:t>
            </a:r>
          </a:p>
          <a:p>
            <a:r>
              <a:rPr lang="en-US" dirty="0"/>
              <a:t>Decode patient actions from frequencies</a:t>
            </a:r>
          </a:p>
          <a:p>
            <a:r>
              <a:rPr lang="en-US" dirty="0"/>
              <a:t>Build prosthetics controlled by muscles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1866-CCAA-E4BC-90F2-F3D61AF0324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2" name="Picture 4" descr="FDA Approves Robotic Prosthesis Controlled by Muscle Contractions - Vox">
            <a:extLst>
              <a:ext uri="{FF2B5EF4-FFF2-40B4-BE49-F238E27FC236}">
                <a16:creationId xmlns:a16="http://schemas.microsoft.com/office/drawing/2014/main" id="{1FBEB2EF-C892-3801-5AD3-8EB961CB427C}"/>
              </a:ext>
            </a:extLst>
          </p:cNvPr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4" t="-9646" r="22689" b="-13014"/>
          <a:stretch/>
        </p:blipFill>
        <p:spPr bwMode="auto"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312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79EF615-D537-BB61-236B-7F595827F4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35428" r="35428"/>
          <a:stretch/>
        </p:blipFill>
        <p:spPr/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AB4C074D-3275-5F66-54A1-F239FE378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(channel 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2615B-9BCB-F7F3-585E-F62D212C8D34}"/>
              </a:ext>
            </a:extLst>
          </p:cNvPr>
          <p:cNvSpPr txBox="1"/>
          <p:nvPr/>
        </p:nvSpPr>
        <p:spPr>
          <a:xfrm>
            <a:off x="2965622" y="-778476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/>
          <a:p>
            <a:pPr algn="l"/>
            <a:endParaRPr lang="en-US" sz="75000" spc="500" dirty="0">
              <a:solidFill>
                <a:srgbClr val="C16548">
                  <a:alpha val="5000"/>
                </a:srgbClr>
              </a:solidFill>
              <a:latin typeface="Felix Titling"/>
            </a:endParaRPr>
          </a:p>
        </p:txBody>
      </p:sp>
    </p:spTree>
    <p:extLst>
      <p:ext uri="{BB962C8B-B14F-4D97-AF65-F5344CB8AC3E}">
        <p14:creationId xmlns:p14="http://schemas.microsoft.com/office/powerpoint/2010/main" val="13404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2699-A404-D236-C65C-DE312567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20" name="Picture Placeholder 19" descr="Binary with solid fill">
            <a:extLst>
              <a:ext uri="{FF2B5EF4-FFF2-40B4-BE49-F238E27FC236}">
                <a16:creationId xmlns:a16="http://schemas.microsoft.com/office/drawing/2014/main" id="{D0FF16EB-CF95-516D-6DD2-21511155E32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ilter with solid fill">
            <a:extLst>
              <a:ext uri="{FF2B5EF4-FFF2-40B4-BE49-F238E27FC236}">
                <a16:creationId xmlns:a16="http://schemas.microsoft.com/office/drawing/2014/main" id="{E662610F-AFE4-20DD-6A5A-1DF50DE4396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Picture Placeholder 23" descr="Lightning bolt with solid fill">
            <a:extLst>
              <a:ext uri="{FF2B5EF4-FFF2-40B4-BE49-F238E27FC236}">
                <a16:creationId xmlns:a16="http://schemas.microsoft.com/office/drawing/2014/main" id="{26D05E9B-2453-3B29-3531-7727F71D4872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Picture Placeholder 25" descr="Ruler with solid fill">
            <a:extLst>
              <a:ext uri="{FF2B5EF4-FFF2-40B4-BE49-F238E27FC236}">
                <a16:creationId xmlns:a16="http://schemas.microsoft.com/office/drawing/2014/main" id="{2B442C06-B065-DEF4-ABD5-CCDE5A19B6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E78F0A-2FED-0E73-4D73-80DEABC2F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Loading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B1F0C0-F8E9-53EF-9864-F741FD2074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Filtering Data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3454B4-458A-23C4-5196-607CA30858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Nonlinear Energy Operator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83AF671-1442-F63E-09CB-8DEF625C7A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Spike Detection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C6B894-2C9E-02DC-C1F7-A74D3953E0B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Python </a:t>
            </a:r>
            <a:r>
              <a:rPr lang="en-US" dirty="0" err="1"/>
              <a:t>numpy</a:t>
            </a:r>
            <a:r>
              <a:rPr lang="en-US" dirty="0"/>
              <a:t> library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Sampling rate: 2000 Hz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40001 data points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Two channels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D826D-1C53-3EE2-CDEA-8E87A19FB46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scipy</a:t>
            </a:r>
            <a:r>
              <a:rPr lang="en-US" dirty="0"/>
              <a:t> Butterworth filter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100 Hz to 999 Hz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Filter out low frequency noise, centers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Chosen from literature review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Placeholder 12">
                <a:extLst>
                  <a:ext uri="{FF2B5EF4-FFF2-40B4-BE49-F238E27FC236}">
                    <a16:creationId xmlns:a16="http://schemas.microsoft.com/office/drawing/2014/main" id="{CF6FD7A6-F68E-3BF8-68CD-B972813A7228}"/>
                  </a:ext>
                </a:extLst>
              </p:cNvPr>
              <p:cNvSpPr>
                <a:spLocks noGrp="1"/>
              </p:cNvSpPr>
              <p:nvPr>
                <p:ph type="body" sz="quarter" idx="34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Emphasizes spikes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en-US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dirty="0"/>
                  <a:t>Better for detection than filtered EMG data</a:t>
                </a:r>
              </a:p>
            </p:txBody>
          </p:sp>
        </mc:Choice>
        <mc:Fallback xmlns="">
          <p:sp>
            <p:nvSpPr>
              <p:cNvPr id="13" name="Text Placeholder 12">
                <a:extLst>
                  <a:ext uri="{FF2B5EF4-FFF2-40B4-BE49-F238E27FC236}">
                    <a16:creationId xmlns:a16="http://schemas.microsoft.com/office/drawing/2014/main" id="{CF6FD7A6-F68E-3BF8-68CD-B972813A72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4"/>
              </p:nvPr>
            </p:nvSpPr>
            <p:spPr>
              <a:blipFill>
                <a:blip r:embed="rId10"/>
                <a:stretch>
                  <a:fillRect l="-3977" r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8ED5B8-E4E8-C8B6-D7E0-D7C2B7103A3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Determine amplitude threshold from NEO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Exclude points that are too close to each other to avoid double-counting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Calculate indices of spike peaks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C9EDA1B-26C7-CACF-F8E5-A90CF48727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282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2699-A404-D236-C65C-DE3125670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pic>
        <p:nvPicPr>
          <p:cNvPr id="20" name="Picture Placeholder 19" descr="Binary with solid fill">
            <a:extLst>
              <a:ext uri="{FF2B5EF4-FFF2-40B4-BE49-F238E27FC236}">
                <a16:creationId xmlns:a16="http://schemas.microsoft.com/office/drawing/2014/main" id="{D0FF16EB-CF95-516D-6DD2-21511155E320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Filter with solid fill">
            <a:extLst>
              <a:ext uri="{FF2B5EF4-FFF2-40B4-BE49-F238E27FC236}">
                <a16:creationId xmlns:a16="http://schemas.microsoft.com/office/drawing/2014/main" id="{E662610F-AFE4-20DD-6A5A-1DF50DE4396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Picture Placeholder 23" descr="Lightning bolt with solid fill">
            <a:extLst>
              <a:ext uri="{FF2B5EF4-FFF2-40B4-BE49-F238E27FC236}">
                <a16:creationId xmlns:a16="http://schemas.microsoft.com/office/drawing/2014/main" id="{26D05E9B-2453-3B29-3531-7727F71D4872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pic>
        <p:nvPicPr>
          <p:cNvPr id="26" name="Picture Placeholder 25" descr="Ruler with solid fill">
            <a:extLst>
              <a:ext uri="{FF2B5EF4-FFF2-40B4-BE49-F238E27FC236}">
                <a16:creationId xmlns:a16="http://schemas.microsoft.com/office/drawing/2014/main" id="{2B442C06-B065-DEF4-ABD5-CCDE5A19B6B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E78F0A-2FED-0E73-4D73-80DEABC2F9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Loading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9B1F0C0-F8E9-53EF-9864-F741FD20742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Filtering Data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73454B4-458A-23C4-5196-607CA30858F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Nonlinear Energy Operator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83AF671-1442-F63E-09CB-8DEF625C7AE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Spike Detection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C9EDA1B-26C7-CACF-F8E5-A90CF487274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28B2844-1B88-F830-DC5C-8322F4EAF6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26" y="4000781"/>
            <a:ext cx="2757616" cy="1989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E9D850-72B9-71A2-8F9C-6546E9D233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9236" y="3998808"/>
            <a:ext cx="2757616" cy="19913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F9472B-DAA9-E343-A441-C1C9BC29F8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5146" y="3998808"/>
            <a:ext cx="2757616" cy="20716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8C6BCB-440C-591A-C22A-484FA255393E}"/>
              </a:ext>
            </a:extLst>
          </p:cNvPr>
          <p:cNvSpPr txBox="1"/>
          <p:nvPr/>
        </p:nvSpPr>
        <p:spPr>
          <a:xfrm>
            <a:off x="2458995" y="3225114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>
            <a:noAutofit/>
          </a:bodyPr>
          <a:lstStyle/>
          <a:p>
            <a:pPr algn="l"/>
            <a:endParaRPr lang="en-US" sz="75000" spc="500" dirty="0">
              <a:solidFill>
                <a:srgbClr val="C16548">
                  <a:alpha val="5000"/>
                </a:srgbClr>
              </a:solidFill>
              <a:latin typeface="Felix Titling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2B70226-C332-FEB7-A745-CE4B70FBBF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61056" y="3998808"/>
            <a:ext cx="2757616" cy="20875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7699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984AE-BD2E-60E8-D843-BB0B7BCB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1" y="1262499"/>
            <a:ext cx="6099858" cy="1335273"/>
          </a:xfrm>
        </p:spPr>
        <p:txBody>
          <a:bodyPr/>
          <a:lstStyle/>
          <a:p>
            <a:r>
              <a:rPr lang="en-US" dirty="0"/>
              <a:t>Spike alignment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897947-B469-B9FE-BF14-D3F36C685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460" y="3074874"/>
            <a:ext cx="2916821" cy="428268"/>
          </a:xfrm>
        </p:spPr>
        <p:txBody>
          <a:bodyPr/>
          <a:lstStyle/>
          <a:p>
            <a:r>
              <a:rPr lang="en-US" dirty="0"/>
              <a:t>Methods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7510DD-84F1-3900-70E8-FE08D029C5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21498" y="3074874"/>
            <a:ext cx="2916821" cy="428268"/>
          </a:xfrm>
        </p:spPr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1506EC-0924-5261-B6EA-746D20E0C5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8460" y="3604420"/>
            <a:ext cx="2916821" cy="2466764"/>
          </a:xfrm>
        </p:spPr>
        <p:txBody>
          <a:bodyPr/>
          <a:lstStyle/>
          <a:p>
            <a:r>
              <a:rPr lang="en-US" dirty="0"/>
              <a:t>Find the local maximum of identified spikes</a:t>
            </a:r>
          </a:p>
          <a:p>
            <a:r>
              <a:rPr lang="en-US" dirty="0"/>
              <a:t>Align them with 5 data points to the left and 15 data points to the right</a:t>
            </a:r>
          </a:p>
          <a:p>
            <a:r>
              <a:rPr lang="en-US" dirty="0"/>
              <a:t>Large potential for error due to misalignment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2DA987-3F13-6F52-C518-DD2467E3B5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21498" y="3604420"/>
            <a:ext cx="2916821" cy="2466764"/>
          </a:xfrm>
        </p:spPr>
        <p:txBody>
          <a:bodyPr/>
          <a:lstStyle/>
          <a:p>
            <a:r>
              <a:rPr lang="en-ZA" dirty="0"/>
              <a:t>Construct 20—dimensional matrix of spike data</a:t>
            </a:r>
          </a:p>
          <a:p>
            <a:r>
              <a:rPr lang="en-ZA" dirty="0"/>
              <a:t>Compress using PCA</a:t>
            </a:r>
          </a:p>
          <a:p>
            <a:r>
              <a:rPr lang="en-ZA" dirty="0"/>
              <a:t>Cluster and classify spikes based on waveform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581866-CCAA-E4BC-90F2-F3D61AF0324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5C7AAE-A677-454A-8BDB-62A0650ACE9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3A3CB1-43F0-8D05-2982-4D1A9A96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36" y="1638446"/>
            <a:ext cx="4834888" cy="3581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763688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Product-Summary">
      <a:dk1>
        <a:srgbClr val="000000"/>
      </a:dk1>
      <a:lt1>
        <a:srgbClr val="FFFFFF"/>
      </a:lt1>
      <a:dk2>
        <a:srgbClr val="C16548"/>
      </a:dk2>
      <a:lt2>
        <a:srgbClr val="E7E6E6"/>
      </a:lt2>
      <a:accent1>
        <a:srgbClr val="C16548"/>
      </a:accent1>
      <a:accent2>
        <a:srgbClr val="E1C9C1"/>
      </a:accent2>
      <a:accent3>
        <a:srgbClr val="EFE9E7"/>
      </a:accent3>
      <a:accent4>
        <a:srgbClr val="7C8C5F"/>
      </a:accent4>
      <a:accent5>
        <a:srgbClr val="DAE7C3"/>
      </a:accent5>
      <a:accent6>
        <a:srgbClr val="ECF1E3"/>
      </a:accent6>
      <a:hlink>
        <a:srgbClr val="0563C1"/>
      </a:hlink>
      <a:folHlink>
        <a:srgbClr val="954F72"/>
      </a:folHlink>
    </a:clrScheme>
    <a:fontScheme name="Custom 1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vert="horz" lIns="0" tIns="0" rIns="0" bIns="0" rtlCol="0" anchor="t">
        <a:noAutofit/>
      </a:bodyPr>
      <a:lstStyle>
        <a:defPPr algn="l">
          <a:defRPr sz="75000" spc="500" dirty="0">
            <a:solidFill>
              <a:srgbClr val="C16548">
                <a:alpha val="5000"/>
              </a:srgbClr>
            </a:solidFill>
            <a:latin typeface="Felix Titling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13D244-673F-4B54-B682-B43236447E1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EB43C32-D02E-4131-BCF6-0A73823842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64BA4E-BFD8-44AA-8176-266329CB233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864</Words>
  <Application>Microsoft Macintosh PowerPoint</Application>
  <PresentationFormat>Widescreen</PresentationFormat>
  <Paragraphs>170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Avenir Book</vt:lpstr>
      <vt:lpstr>Avenir Next LT Pro</vt:lpstr>
      <vt:lpstr>Calibri</vt:lpstr>
      <vt:lpstr>Cambria Math</vt:lpstr>
      <vt:lpstr>Felix Titling</vt:lpstr>
      <vt:lpstr>Custom Design</vt:lpstr>
      <vt:lpstr> EMG Spike sorting </vt:lpstr>
      <vt:lpstr>  outline  </vt:lpstr>
      <vt:lpstr>Introduction</vt:lpstr>
      <vt:lpstr>What is emg?</vt:lpstr>
      <vt:lpstr>In practice</vt:lpstr>
      <vt:lpstr>Methods (channel 2)</vt:lpstr>
      <vt:lpstr>Data preprocessing</vt:lpstr>
      <vt:lpstr>Data preprocessing</vt:lpstr>
      <vt:lpstr>Spike alignment</vt:lpstr>
      <vt:lpstr>PCA clustering</vt:lpstr>
      <vt:lpstr>Determining K (K-Means)</vt:lpstr>
      <vt:lpstr>Determining K (agglom.)</vt:lpstr>
      <vt:lpstr>K-Means vs. agglomerative</vt:lpstr>
      <vt:lpstr>Results &amp; Analysis</vt:lpstr>
      <vt:lpstr>Spike classification</vt:lpstr>
      <vt:lpstr>analysis</vt:lpstr>
      <vt:lpstr>analysis</vt:lpstr>
      <vt:lpstr>Analysis (channel 1)</vt:lpstr>
      <vt:lpstr>Discussion</vt:lpstr>
      <vt:lpstr>opportunities</vt:lpstr>
      <vt:lpstr>Martin Bourdev UID: 205-491-049 UCLA Bioengineering M260 December 10, 2023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2022-06-09T07:04:57Z</dcterms:created>
  <dcterms:modified xsi:type="dcterms:W3CDTF">2023-12-11T03:19:43Z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